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9" r:id="rId3"/>
    <p:sldId id="269" r:id="rId4"/>
    <p:sldId id="271" r:id="rId5"/>
    <p:sldId id="270" r:id="rId6"/>
    <p:sldId id="272" r:id="rId7"/>
    <p:sldId id="260" r:id="rId8"/>
    <p:sldId id="261" r:id="rId9"/>
    <p:sldId id="262" r:id="rId10"/>
    <p:sldId id="274" r:id="rId11"/>
    <p:sldId id="275" r:id="rId12"/>
    <p:sldId id="264" r:id="rId13"/>
    <p:sldId id="273" r:id="rId14"/>
    <p:sldId id="276" r:id="rId15"/>
    <p:sldId id="278" r:id="rId16"/>
    <p:sldId id="279" r:id="rId17"/>
  </p:sldIdLst>
  <p:sldSz cx="9144000" cy="6858000" type="screen4x3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  <a:srgbClr val="996633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3671888"/>
            <a:ext cx="6048375" cy="1109662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532313"/>
            <a:ext cx="6048375" cy="696912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8" y="1984375"/>
            <a:ext cx="1909762" cy="44672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76338" y="1984375"/>
            <a:ext cx="5581650" cy="44672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176338" y="1984375"/>
            <a:ext cx="7643812" cy="44672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76338" y="2492375"/>
            <a:ext cx="3744912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3650" y="2492375"/>
            <a:ext cx="3746500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984375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492375"/>
            <a:ext cx="7643812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24075" y="476250"/>
            <a:ext cx="6769100" cy="665163"/>
          </a:xfrm>
        </p:spPr>
        <p:txBody>
          <a:bodyPr/>
          <a:lstStyle/>
          <a:p>
            <a:pPr eaLnBrk="1" hangingPunct="1"/>
            <a:r>
              <a:rPr lang="ru-RU" sz="4400" smtClean="0">
                <a:solidFill>
                  <a:schemeClr val="bg2"/>
                </a:solidFill>
                <a:latin typeface="Tahoma" pitchFamily="34" charset="0"/>
              </a:rPr>
              <a:t>Математический КВН</a:t>
            </a:r>
            <a:endParaRPr lang="uk-UA" sz="4400" smtClean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2500" y="5661025"/>
            <a:ext cx="5400675" cy="9826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uk-UA" sz="2000" dirty="0" smtClean="0">
                <a:solidFill>
                  <a:schemeClr val="bg2"/>
                </a:solidFill>
              </a:rPr>
              <a:t>МБОУ </a:t>
            </a:r>
            <a:r>
              <a:rPr lang="uk-UA" sz="2000" dirty="0" err="1" smtClean="0">
                <a:solidFill>
                  <a:schemeClr val="bg2"/>
                </a:solidFill>
              </a:rPr>
              <a:t>Шишкеевская</a:t>
            </a:r>
            <a:r>
              <a:rPr lang="uk-UA" sz="2000" dirty="0" smtClean="0">
                <a:solidFill>
                  <a:schemeClr val="bg2"/>
                </a:solidFill>
              </a:rPr>
              <a:t> </a:t>
            </a:r>
            <a:r>
              <a:rPr lang="uk-UA" sz="2000" dirty="0" err="1" smtClean="0">
                <a:solidFill>
                  <a:schemeClr val="bg2"/>
                </a:solidFill>
              </a:rPr>
              <a:t>средняя</a:t>
            </a:r>
            <a:r>
              <a:rPr lang="uk-UA" sz="2000" dirty="0" smtClean="0">
                <a:solidFill>
                  <a:schemeClr val="bg2"/>
                </a:solidFill>
              </a:rPr>
              <a:t> </a:t>
            </a:r>
            <a:r>
              <a:rPr lang="uk-UA" sz="2000" dirty="0" err="1" smtClean="0">
                <a:solidFill>
                  <a:schemeClr val="bg2"/>
                </a:solidFill>
              </a:rPr>
              <a:t>общеобразовательная</a:t>
            </a:r>
            <a:r>
              <a:rPr lang="uk-UA" sz="2000" dirty="0" smtClean="0">
                <a:solidFill>
                  <a:schemeClr val="bg2"/>
                </a:solidFill>
              </a:rPr>
              <a:t> школа</a:t>
            </a:r>
          </a:p>
          <a:p>
            <a:pPr algn="ctr" eaLnBrk="1" hangingPunct="1">
              <a:lnSpc>
                <a:spcPct val="80000"/>
              </a:lnSpc>
            </a:pPr>
            <a:r>
              <a:rPr lang="uk-UA" sz="2000" dirty="0" smtClean="0">
                <a:solidFill>
                  <a:schemeClr val="bg2"/>
                </a:solidFill>
              </a:rPr>
              <a:t>2018 </a:t>
            </a:r>
            <a:r>
              <a:rPr lang="uk-UA" sz="2000" dirty="0" err="1" smtClean="0">
                <a:solidFill>
                  <a:schemeClr val="bg2"/>
                </a:solidFill>
              </a:rPr>
              <a:t>год</a:t>
            </a:r>
            <a:endParaRPr lang="uk-UA" sz="2000" dirty="0" smtClean="0">
              <a:solidFill>
                <a:schemeClr val="bg2"/>
              </a:solidFill>
            </a:endParaRPr>
          </a:p>
          <a:p>
            <a:pPr algn="ctr" eaLnBrk="1" hangingPunct="1">
              <a:lnSpc>
                <a:spcPct val="80000"/>
              </a:lnSpc>
            </a:pPr>
            <a:r>
              <a:rPr lang="uk-UA" sz="2000" dirty="0" smtClean="0">
                <a:solidFill>
                  <a:schemeClr val="bg2"/>
                </a:solidFill>
              </a:rPr>
              <a:t>Голикова Ольга </a:t>
            </a:r>
            <a:r>
              <a:rPr lang="uk-UA" sz="2000" dirty="0" err="1" smtClean="0">
                <a:solidFill>
                  <a:schemeClr val="bg2"/>
                </a:solidFill>
              </a:rPr>
              <a:t>Николаевна</a:t>
            </a:r>
            <a:endParaRPr lang="uk-UA" sz="2000" dirty="0" smtClean="0">
              <a:solidFill>
                <a:schemeClr val="bg2"/>
              </a:solidFill>
            </a:endParaRPr>
          </a:p>
          <a:p>
            <a:pPr algn="ctr" eaLnBrk="1" hangingPunct="1">
              <a:lnSpc>
                <a:spcPct val="80000"/>
              </a:lnSpc>
            </a:pPr>
            <a:endParaRPr lang="uk-UA" sz="2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4"/>
          <p:cNvSpPr>
            <a:spLocks noGrp="1"/>
          </p:cNvSpPr>
          <p:nvPr>
            <p:ph type="title"/>
          </p:nvPr>
        </p:nvSpPr>
        <p:spPr>
          <a:xfrm>
            <a:off x="0" y="2000250"/>
            <a:ext cx="9001125" cy="508000"/>
          </a:xfrm>
        </p:spPr>
        <p:txBody>
          <a:bodyPr/>
          <a:lstStyle/>
          <a:p>
            <a:r>
              <a:rPr lang="ru-RU" smtClean="0"/>
              <a:t>Эдиссон Т. Говорил:»Человек состоит из1% вдохновения 90 % потения»</a:t>
            </a:r>
          </a:p>
        </p:txBody>
      </p:sp>
      <p:pic>
        <p:nvPicPr>
          <p:cNvPr id="12291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429500" y="5214938"/>
            <a:ext cx="1108075" cy="747712"/>
          </a:xfrm>
        </p:spPr>
      </p:pic>
      <p:sp>
        <p:nvSpPr>
          <p:cNvPr id="12292" name="Содержимое 6"/>
          <p:cNvSpPr>
            <a:spLocks noGrp="1"/>
          </p:cNvSpPr>
          <p:nvPr>
            <p:ph sz="half" idx="2"/>
          </p:nvPr>
        </p:nvSpPr>
        <p:spPr>
          <a:xfrm>
            <a:off x="142875" y="2857500"/>
            <a:ext cx="7286625" cy="3816350"/>
          </a:xfrm>
        </p:spPr>
        <p:txBody>
          <a:bodyPr/>
          <a:lstStyle/>
          <a:p>
            <a:r>
              <a:rPr lang="ru-RU" sz="2400" smtClean="0"/>
              <a:t>Вот мы сейчас и посмотрим , какие вы гении</a:t>
            </a:r>
          </a:p>
          <a:p>
            <a:pPr>
              <a:buFontTx/>
              <a:buNone/>
            </a:pPr>
            <a:endParaRPr lang="ru-RU" sz="240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pPr>
              <a:defRPr/>
            </a:pPr>
            <a:r>
              <a:rPr lang="ru-RU" sz="4400" dirty="0" smtClean="0">
                <a:solidFill>
                  <a:srgbClr val="FF0000"/>
                </a:solidFill>
              </a:rPr>
              <a:t>Конкурс капитанов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143000" y="2898775"/>
            <a:ext cx="6572250" cy="3030538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/>
          <a:lstStyle/>
          <a:p>
            <a:pPr>
              <a:defRPr/>
            </a:pPr>
            <a:r>
              <a:rPr lang="ru-RU" sz="4400" dirty="0" smtClean="0">
                <a:solidFill>
                  <a:schemeClr val="accent6"/>
                </a:solidFill>
              </a:rPr>
              <a:t>Как песня не может прожить без баяна</a:t>
            </a:r>
          </a:p>
          <a:p>
            <a:pPr>
              <a:defRPr/>
            </a:pPr>
            <a:r>
              <a:rPr lang="ru-RU" sz="4400" dirty="0" smtClean="0">
                <a:solidFill>
                  <a:schemeClr val="accent6"/>
                </a:solidFill>
              </a:rPr>
              <a:t>Команда не может без капитана!</a:t>
            </a:r>
            <a:endParaRPr lang="ru-RU" sz="44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188913"/>
            <a:ext cx="6553200" cy="508000"/>
          </a:xfrm>
        </p:spPr>
        <p:txBody>
          <a:bodyPr/>
          <a:lstStyle/>
          <a:p>
            <a:pPr algn="ctr" eaLnBrk="1" hangingPunct="1"/>
            <a:r>
              <a:rPr lang="ru-RU" sz="4000" b="1" smtClean="0"/>
              <a:t>ЗАДАЧА №4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675" y="642938"/>
            <a:ext cx="8569325" cy="40719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b="1" smtClean="0">
                <a:solidFill>
                  <a:srgbClr val="000000"/>
                </a:solidFill>
              </a:rPr>
              <a:t>  </a:t>
            </a:r>
            <a:r>
              <a:rPr lang="ru-RU" smtClean="0">
                <a:solidFill>
                  <a:srgbClr val="000000"/>
                </a:solidFill>
              </a:rPr>
              <a:t>Угадай число от 1 до 28, если в его написание не входят цифры 1, 5 и 7; кроме того, оно нечётное и не делится на 3</a:t>
            </a:r>
          </a:p>
          <a:p>
            <a:pPr eaLnBrk="1" hangingPunct="1"/>
            <a:endParaRPr lang="ru-RU" b="1" smtClean="0">
              <a:solidFill>
                <a:srgbClr val="000000"/>
              </a:solidFill>
            </a:endParaRPr>
          </a:p>
          <a:p>
            <a:pPr eaLnBrk="1" hangingPunct="1"/>
            <a:r>
              <a:rPr lang="ru-RU" b="1" smtClean="0">
                <a:solidFill>
                  <a:srgbClr val="FF3300"/>
                </a:solidFill>
              </a:rPr>
              <a:t>1  2  3  4  5  6  7  8  9  10  11  12  13  14  15  16 </a:t>
            </a:r>
          </a:p>
          <a:p>
            <a:pPr eaLnBrk="1" hangingPunct="1"/>
            <a:r>
              <a:rPr lang="ru-RU" b="1" smtClean="0">
                <a:solidFill>
                  <a:srgbClr val="FF3300"/>
                </a:solidFill>
              </a:rPr>
              <a:t> 17  18  19  20  21  22  23  24  25  26  27  28</a:t>
            </a:r>
          </a:p>
          <a:p>
            <a:pPr eaLnBrk="1" hangingPunct="1">
              <a:buFontTx/>
              <a:buNone/>
            </a:pPr>
            <a:r>
              <a:rPr lang="ru-RU" b="1" smtClean="0">
                <a:solidFill>
                  <a:srgbClr val="000000"/>
                </a:solidFill>
              </a:rPr>
              <a:t>   </a:t>
            </a:r>
            <a:r>
              <a:rPr lang="ru-RU" smtClean="0">
                <a:solidFill>
                  <a:srgbClr val="000000"/>
                </a:solidFill>
              </a:rPr>
              <a:t>Уберём числа с цифрой 1</a:t>
            </a:r>
          </a:p>
          <a:p>
            <a:pPr eaLnBrk="1" hangingPunct="1">
              <a:buFontTx/>
              <a:buNone/>
            </a:pPr>
            <a:r>
              <a:rPr lang="ru-RU" smtClean="0">
                <a:solidFill>
                  <a:srgbClr val="000000"/>
                </a:solidFill>
              </a:rPr>
              <a:t>   Затем числа с цифрой… и т д</a:t>
            </a:r>
          </a:p>
          <a:p>
            <a:pPr eaLnBrk="1" hangingPunct="1"/>
            <a:endParaRPr lang="ru-RU" b="1" smtClean="0">
              <a:solidFill>
                <a:srgbClr val="000000"/>
              </a:solidFill>
            </a:endParaRPr>
          </a:p>
        </p:txBody>
      </p:sp>
      <p:sp>
        <p:nvSpPr>
          <p:cNvPr id="288774" name="AutoShape 6"/>
          <p:cNvSpPr>
            <a:spLocks noChangeArrowheads="1"/>
          </p:cNvSpPr>
          <p:nvPr/>
        </p:nvSpPr>
        <p:spPr bwMode="auto">
          <a:xfrm>
            <a:off x="5715000" y="3000375"/>
            <a:ext cx="576263" cy="576263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76" name="AutoShape 8"/>
          <p:cNvSpPr>
            <a:spLocks noChangeArrowheads="1"/>
          </p:cNvSpPr>
          <p:nvPr/>
        </p:nvSpPr>
        <p:spPr bwMode="auto">
          <a:xfrm>
            <a:off x="3357563" y="3071813"/>
            <a:ext cx="576262" cy="576262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77" name="AutoShape 9"/>
          <p:cNvSpPr>
            <a:spLocks noChangeArrowheads="1"/>
          </p:cNvSpPr>
          <p:nvPr/>
        </p:nvSpPr>
        <p:spPr bwMode="auto">
          <a:xfrm>
            <a:off x="2214563" y="3071813"/>
            <a:ext cx="576262" cy="576262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78" name="AutoShape 10"/>
          <p:cNvSpPr>
            <a:spLocks noChangeArrowheads="1"/>
          </p:cNvSpPr>
          <p:nvPr/>
        </p:nvSpPr>
        <p:spPr bwMode="auto">
          <a:xfrm>
            <a:off x="1643063" y="3071813"/>
            <a:ext cx="576262" cy="576262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79" name="AutoShape 11"/>
          <p:cNvSpPr>
            <a:spLocks noChangeArrowheads="1"/>
          </p:cNvSpPr>
          <p:nvPr/>
        </p:nvSpPr>
        <p:spPr bwMode="auto">
          <a:xfrm>
            <a:off x="1000125" y="3071813"/>
            <a:ext cx="576263" cy="576262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80" name="AutoShape 12"/>
          <p:cNvSpPr>
            <a:spLocks noChangeArrowheads="1"/>
          </p:cNvSpPr>
          <p:nvPr/>
        </p:nvSpPr>
        <p:spPr bwMode="auto">
          <a:xfrm>
            <a:off x="7429500" y="2500313"/>
            <a:ext cx="576263" cy="576262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81" name="AutoShape 13"/>
          <p:cNvSpPr>
            <a:spLocks noChangeArrowheads="1"/>
          </p:cNvSpPr>
          <p:nvPr/>
        </p:nvSpPr>
        <p:spPr bwMode="auto">
          <a:xfrm>
            <a:off x="6786563" y="2571750"/>
            <a:ext cx="576262" cy="576263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82" name="AutoShape 14"/>
          <p:cNvSpPr>
            <a:spLocks noChangeArrowheads="1"/>
          </p:cNvSpPr>
          <p:nvPr/>
        </p:nvSpPr>
        <p:spPr bwMode="auto">
          <a:xfrm>
            <a:off x="4429125" y="2500313"/>
            <a:ext cx="576263" cy="576262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83" name="AutoShape 15"/>
          <p:cNvSpPr>
            <a:spLocks noChangeArrowheads="1"/>
          </p:cNvSpPr>
          <p:nvPr/>
        </p:nvSpPr>
        <p:spPr bwMode="auto">
          <a:xfrm>
            <a:off x="500063" y="3000375"/>
            <a:ext cx="576262" cy="576263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84" name="AutoShape 16"/>
          <p:cNvSpPr>
            <a:spLocks noChangeArrowheads="1"/>
          </p:cNvSpPr>
          <p:nvPr/>
        </p:nvSpPr>
        <p:spPr bwMode="auto">
          <a:xfrm>
            <a:off x="4000500" y="2500313"/>
            <a:ext cx="576263" cy="576262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85" name="AutoShape 17"/>
          <p:cNvSpPr>
            <a:spLocks noChangeArrowheads="1"/>
          </p:cNvSpPr>
          <p:nvPr/>
        </p:nvSpPr>
        <p:spPr bwMode="auto">
          <a:xfrm>
            <a:off x="5072063" y="2500313"/>
            <a:ext cx="576262" cy="576262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86" name="AutoShape 18"/>
          <p:cNvSpPr>
            <a:spLocks noChangeArrowheads="1"/>
          </p:cNvSpPr>
          <p:nvPr/>
        </p:nvSpPr>
        <p:spPr bwMode="auto">
          <a:xfrm>
            <a:off x="5715000" y="2500313"/>
            <a:ext cx="576263" cy="576262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87" name="AutoShape 19"/>
          <p:cNvSpPr>
            <a:spLocks noChangeArrowheads="1"/>
          </p:cNvSpPr>
          <p:nvPr/>
        </p:nvSpPr>
        <p:spPr bwMode="auto">
          <a:xfrm>
            <a:off x="6215063" y="2500313"/>
            <a:ext cx="576262" cy="576262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88" name="AutoShape 20"/>
          <p:cNvSpPr>
            <a:spLocks noChangeArrowheads="1"/>
          </p:cNvSpPr>
          <p:nvPr/>
        </p:nvSpPr>
        <p:spPr bwMode="auto">
          <a:xfrm>
            <a:off x="1643063" y="2571750"/>
            <a:ext cx="576262" cy="576263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89" name="AutoShape 21"/>
          <p:cNvSpPr>
            <a:spLocks noChangeArrowheads="1"/>
          </p:cNvSpPr>
          <p:nvPr/>
        </p:nvSpPr>
        <p:spPr bwMode="auto">
          <a:xfrm>
            <a:off x="5143500" y="3000375"/>
            <a:ext cx="576263" cy="576263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90" name="AutoShape 22"/>
          <p:cNvSpPr>
            <a:spLocks noChangeArrowheads="1"/>
          </p:cNvSpPr>
          <p:nvPr/>
        </p:nvSpPr>
        <p:spPr bwMode="auto">
          <a:xfrm>
            <a:off x="857250" y="2571750"/>
            <a:ext cx="576263" cy="576263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91" name="AutoShape 23"/>
          <p:cNvSpPr>
            <a:spLocks noChangeArrowheads="1"/>
          </p:cNvSpPr>
          <p:nvPr/>
        </p:nvSpPr>
        <p:spPr bwMode="auto">
          <a:xfrm>
            <a:off x="8001000" y="2571750"/>
            <a:ext cx="576263" cy="576263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92" name="AutoShape 24"/>
          <p:cNvSpPr>
            <a:spLocks noChangeArrowheads="1"/>
          </p:cNvSpPr>
          <p:nvPr/>
        </p:nvSpPr>
        <p:spPr bwMode="auto">
          <a:xfrm>
            <a:off x="7500938" y="3000375"/>
            <a:ext cx="576262" cy="576263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93" name="AutoShape 25"/>
          <p:cNvSpPr>
            <a:spLocks noChangeArrowheads="1"/>
          </p:cNvSpPr>
          <p:nvPr/>
        </p:nvSpPr>
        <p:spPr bwMode="auto">
          <a:xfrm>
            <a:off x="3143250" y="2571750"/>
            <a:ext cx="576263" cy="576263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94" name="AutoShape 26"/>
          <p:cNvSpPr>
            <a:spLocks noChangeArrowheads="1"/>
          </p:cNvSpPr>
          <p:nvPr/>
        </p:nvSpPr>
        <p:spPr bwMode="auto">
          <a:xfrm>
            <a:off x="2786063" y="3000375"/>
            <a:ext cx="576262" cy="576263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95" name="AutoShape 27"/>
          <p:cNvSpPr>
            <a:spLocks noChangeArrowheads="1"/>
          </p:cNvSpPr>
          <p:nvPr/>
        </p:nvSpPr>
        <p:spPr bwMode="auto">
          <a:xfrm>
            <a:off x="3571875" y="2571750"/>
            <a:ext cx="576263" cy="576263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96" name="AutoShape 28"/>
          <p:cNvSpPr>
            <a:spLocks noChangeArrowheads="1"/>
          </p:cNvSpPr>
          <p:nvPr/>
        </p:nvSpPr>
        <p:spPr bwMode="auto">
          <a:xfrm>
            <a:off x="6858000" y="3000375"/>
            <a:ext cx="576263" cy="576263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97" name="AutoShape 29"/>
          <p:cNvSpPr>
            <a:spLocks noChangeArrowheads="1"/>
          </p:cNvSpPr>
          <p:nvPr/>
        </p:nvSpPr>
        <p:spPr bwMode="auto">
          <a:xfrm>
            <a:off x="2428875" y="2500313"/>
            <a:ext cx="576263" cy="576262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98" name="AutoShape 30"/>
          <p:cNvSpPr>
            <a:spLocks noChangeArrowheads="1"/>
          </p:cNvSpPr>
          <p:nvPr/>
        </p:nvSpPr>
        <p:spPr bwMode="auto">
          <a:xfrm>
            <a:off x="2071688" y="2571750"/>
            <a:ext cx="576262" cy="576263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799" name="AutoShape 31"/>
          <p:cNvSpPr>
            <a:spLocks noChangeArrowheads="1"/>
          </p:cNvSpPr>
          <p:nvPr/>
        </p:nvSpPr>
        <p:spPr bwMode="auto">
          <a:xfrm>
            <a:off x="1214438" y="2571750"/>
            <a:ext cx="576262" cy="576263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800" name="AutoShape 32"/>
          <p:cNvSpPr>
            <a:spLocks noChangeArrowheads="1"/>
          </p:cNvSpPr>
          <p:nvPr/>
        </p:nvSpPr>
        <p:spPr bwMode="auto">
          <a:xfrm>
            <a:off x="4000500" y="3071813"/>
            <a:ext cx="576263" cy="576262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8801" name="AutoShape 33"/>
          <p:cNvSpPr>
            <a:spLocks noChangeArrowheads="1"/>
          </p:cNvSpPr>
          <p:nvPr/>
        </p:nvSpPr>
        <p:spPr bwMode="auto">
          <a:xfrm>
            <a:off x="6357938" y="3000375"/>
            <a:ext cx="576262" cy="576263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AutoShape 32"/>
          <p:cNvSpPr>
            <a:spLocks noChangeArrowheads="1"/>
          </p:cNvSpPr>
          <p:nvPr/>
        </p:nvSpPr>
        <p:spPr bwMode="auto">
          <a:xfrm>
            <a:off x="4572000" y="3000375"/>
            <a:ext cx="576263" cy="576263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" name="AutoShape 25"/>
          <p:cNvSpPr>
            <a:spLocks noChangeArrowheads="1"/>
          </p:cNvSpPr>
          <p:nvPr/>
        </p:nvSpPr>
        <p:spPr bwMode="auto">
          <a:xfrm>
            <a:off x="2786063" y="2571750"/>
            <a:ext cx="576262" cy="576263"/>
          </a:xfrm>
          <a:prstGeom prst="irregularSeal1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4369" name="Рисунок 7" descr="e8b094b7950d327c31c53f3be710d585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2997200"/>
            <a:ext cx="2627312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8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8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8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8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8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8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8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8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8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8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8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8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8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8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8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8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8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8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8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88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88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88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88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88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88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88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88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88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88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88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88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8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88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88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88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88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88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88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88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88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88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88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4" grpId="0" animBg="1"/>
      <p:bldP spid="288776" grpId="0" animBg="1"/>
      <p:bldP spid="288777" grpId="0" animBg="1"/>
      <p:bldP spid="288778" grpId="0" animBg="1"/>
      <p:bldP spid="288779" grpId="0" animBg="1"/>
      <p:bldP spid="288780" grpId="0" animBg="1"/>
      <p:bldP spid="288781" grpId="0" animBg="1"/>
      <p:bldP spid="288782" grpId="0" animBg="1"/>
      <p:bldP spid="288783" grpId="0" animBg="1"/>
      <p:bldP spid="288784" grpId="0" animBg="1"/>
      <p:bldP spid="288785" grpId="0" animBg="1"/>
      <p:bldP spid="288786" grpId="0" animBg="1"/>
      <p:bldP spid="288787" grpId="0" animBg="1"/>
      <p:bldP spid="288788" grpId="0" animBg="1"/>
      <p:bldP spid="288789" grpId="0" animBg="1"/>
      <p:bldP spid="288790" grpId="0" animBg="1"/>
      <p:bldP spid="288791" grpId="0" animBg="1"/>
      <p:bldP spid="288792" grpId="0" animBg="1"/>
      <p:bldP spid="288793" grpId="0" animBg="1"/>
      <p:bldP spid="288794" grpId="0" animBg="1"/>
      <p:bldP spid="288795" grpId="0" animBg="1"/>
      <p:bldP spid="288796" grpId="0" animBg="1"/>
      <p:bldP spid="288797" grpId="0" animBg="1"/>
      <p:bldP spid="288798" grpId="0" animBg="1"/>
      <p:bldP spid="288799" grpId="0" animBg="1"/>
      <p:bldP spid="288800" grpId="0" animBg="1"/>
      <p:bldP spid="288801" grpId="0" animBg="1"/>
      <p:bldP spid="31" grpId="0" animBg="1"/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142875" y="1549400"/>
            <a:ext cx="8820150" cy="5308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>
                <a:solidFill>
                  <a:srgbClr val="000000"/>
                </a:solidFill>
              </a:rPr>
              <a:t>Угадай число от 1 до 28, если в его написание не входят цифры 1, 5 и 7; кроме того, оно нечётное и не делится на 3</a:t>
            </a:r>
          </a:p>
          <a:p>
            <a:pPr eaLnBrk="1" hangingPunct="1"/>
            <a:endParaRPr lang="ru-RU" b="1" smtClean="0">
              <a:solidFill>
                <a:srgbClr val="000000"/>
              </a:solidFill>
            </a:endParaRPr>
          </a:p>
          <a:p>
            <a:pPr eaLnBrk="1" hangingPunct="1"/>
            <a:r>
              <a:rPr lang="ru-RU" b="1" smtClean="0">
                <a:solidFill>
                  <a:srgbClr val="FF3300"/>
                </a:solidFill>
              </a:rPr>
              <a:t>1  2  3  4  5  6  7  8  9  10  11  12  13  14  15  16 </a:t>
            </a:r>
          </a:p>
          <a:p>
            <a:pPr eaLnBrk="1" hangingPunct="1"/>
            <a:r>
              <a:rPr lang="ru-RU" b="1" smtClean="0">
                <a:solidFill>
                  <a:srgbClr val="FF3300"/>
                </a:solidFill>
              </a:rPr>
              <a:t> 17  18  19  20  21  22  23  24  25  26  27  28</a:t>
            </a:r>
          </a:p>
          <a:p>
            <a:pPr eaLnBrk="1" hangingPunct="1">
              <a:buFontTx/>
              <a:buNone/>
            </a:pPr>
            <a:r>
              <a:rPr lang="ru-RU" b="1" smtClean="0">
                <a:solidFill>
                  <a:srgbClr val="000000"/>
                </a:solidFill>
              </a:rPr>
              <a:t>   </a:t>
            </a:r>
            <a:r>
              <a:rPr lang="ru-RU" smtClean="0">
                <a:solidFill>
                  <a:srgbClr val="000000"/>
                </a:solidFill>
              </a:rPr>
              <a:t>Уберём числа с цифрой 1</a:t>
            </a:r>
          </a:p>
          <a:p>
            <a:pPr eaLnBrk="1" hangingPunct="1">
              <a:buFontTx/>
              <a:buNone/>
            </a:pPr>
            <a:r>
              <a:rPr lang="ru-RU" smtClean="0">
                <a:solidFill>
                  <a:srgbClr val="000000"/>
                </a:solidFill>
              </a:rPr>
              <a:t>   Уберём числа с цифрой 5</a:t>
            </a:r>
          </a:p>
          <a:p>
            <a:pPr eaLnBrk="1" hangingPunct="1">
              <a:buFontTx/>
              <a:buNone/>
            </a:pPr>
            <a:r>
              <a:rPr lang="ru-RU" smtClean="0">
                <a:solidFill>
                  <a:srgbClr val="000000"/>
                </a:solidFill>
              </a:rPr>
              <a:t>   Уберём числа с цифрой 7</a:t>
            </a:r>
          </a:p>
          <a:p>
            <a:pPr eaLnBrk="1" hangingPunct="1">
              <a:buFontTx/>
              <a:buNone/>
            </a:pPr>
            <a:r>
              <a:rPr lang="ru-RU" smtClean="0">
                <a:solidFill>
                  <a:srgbClr val="000000"/>
                </a:solidFill>
              </a:rPr>
              <a:t>   Уберём  чётные числа и делящиеся на 3</a:t>
            </a:r>
            <a:endParaRPr lang="ru-RU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642938" y="3571875"/>
            <a:ext cx="214312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571612"/>
            <a:ext cx="6553200" cy="508000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Старинная задача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389" name="Содержимое 6"/>
          <p:cNvSpPr>
            <a:spLocks noGrp="1"/>
          </p:cNvSpPr>
          <p:nvPr>
            <p:ph idx="1"/>
          </p:nvPr>
        </p:nvSpPr>
        <p:spPr>
          <a:xfrm>
            <a:off x="928688" y="2286000"/>
            <a:ext cx="7643812" cy="3673475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r>
              <a:rPr lang="ru-RU" sz="2400" smtClean="0"/>
              <a:t>Услыхал богатый мужик, что барин за гуся наградил бедного мужика хлебом, зажарил 5 гусей и пошёл к барину.</a:t>
            </a:r>
          </a:p>
          <a:p>
            <a:r>
              <a:rPr lang="ru-RU" sz="2400" smtClean="0"/>
              <a:t>Барин говорит:»Спасибо за гусей. Да вот только у меня жена, 2 сына, 2 дочери-всего шестеро. Как нам поровну разделить твоих гусей?»</a:t>
            </a:r>
          </a:p>
          <a:p>
            <a:r>
              <a:rPr lang="ru-RU" sz="2400" smtClean="0"/>
              <a:t>Думал богатый мужик, думал, да ничего не придумал. Послал барин за бедным мужиком и велел делить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DF549AEAD0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Заголовок 6"/>
          <p:cNvSpPr>
            <a:spLocks noGrp="1"/>
          </p:cNvSpPr>
          <p:nvPr>
            <p:ph type="title"/>
          </p:nvPr>
        </p:nvSpPr>
        <p:spPr>
          <a:xfrm>
            <a:off x="2357438" y="2643188"/>
            <a:ext cx="5741987" cy="420687"/>
          </a:xfrm>
        </p:spPr>
        <p:txBody>
          <a:bodyPr/>
          <a:lstStyle/>
          <a:p>
            <a:r>
              <a:rPr lang="ru-RU" smtClean="0"/>
              <a:t>Домашнее зад</a:t>
            </a:r>
            <a:r>
              <a:rPr lang="ru-RU" b="1" smtClean="0"/>
              <a:t>ан</a:t>
            </a:r>
            <a:r>
              <a:rPr lang="ru-RU" smtClean="0"/>
              <a:t>ие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Подведение итогов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Вот закончилась игра</a:t>
            </a:r>
          </a:p>
          <a:p>
            <a:r>
              <a:rPr lang="ru-RU" smtClean="0"/>
              <a:t>Результат узнать пора.</a:t>
            </a:r>
          </a:p>
          <a:p>
            <a:r>
              <a:rPr lang="ru-RU" smtClean="0"/>
              <a:t>Кто же лучше всех трудился</a:t>
            </a:r>
          </a:p>
          <a:p>
            <a:r>
              <a:rPr lang="ru-RU" smtClean="0"/>
              <a:t>В КВН-е отличился?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11413" y="115888"/>
            <a:ext cx="6553200" cy="508000"/>
          </a:xfrm>
        </p:spPr>
        <p:txBody>
          <a:bodyPr/>
          <a:lstStyle/>
          <a:p>
            <a:pPr algn="ctr" eaLnBrk="1" hangingPunct="1"/>
            <a:r>
              <a:rPr lang="ru-RU" sz="3200" b="1" smtClean="0"/>
              <a:t>В добрый путь!</a:t>
            </a:r>
          </a:p>
        </p:txBody>
      </p:sp>
      <p:sp>
        <p:nvSpPr>
          <p:cNvPr id="14" name="Содержимое 12"/>
          <p:cNvSpPr>
            <a:spLocks noGrp="1"/>
          </p:cNvSpPr>
          <p:nvPr>
            <p:ph/>
          </p:nvPr>
        </p:nvSpPr>
        <p:spPr>
          <a:xfrm>
            <a:off x="1214438" y="1357313"/>
            <a:ext cx="7643812" cy="2571750"/>
          </a:xfrm>
        </p:spPr>
        <p:txBody>
          <a:bodyPr/>
          <a:lstStyle/>
          <a:p>
            <a:pPr>
              <a:defRPr/>
            </a:pPr>
            <a:r>
              <a:rPr lang="ru-RU" sz="4800" dirty="0" smtClean="0">
                <a:solidFill>
                  <a:schemeClr val="accent6"/>
                </a:solidFill>
              </a:rPr>
              <a:t>Девиз КВН</a:t>
            </a:r>
            <a:r>
              <a:rPr lang="en-US" sz="4800" dirty="0" smtClean="0">
                <a:solidFill>
                  <a:schemeClr val="accent6"/>
                </a:solidFill>
              </a:rPr>
              <a:t> </a:t>
            </a:r>
            <a:r>
              <a:rPr lang="en-US" sz="4800" dirty="0" smtClean="0">
                <a:solidFill>
                  <a:srgbClr val="FF3300"/>
                </a:solidFill>
              </a:rPr>
              <a:t>,,</a:t>
            </a:r>
            <a:r>
              <a:rPr lang="ru-RU" sz="4800" dirty="0" smtClean="0">
                <a:solidFill>
                  <a:srgbClr val="FF3300"/>
                </a:solidFill>
              </a:rPr>
              <a:t>Дорогу осилит идущий, а математику мыслящий</a:t>
            </a:r>
            <a:r>
              <a:rPr lang="en-US" sz="4800" dirty="0" smtClean="0">
                <a:solidFill>
                  <a:srgbClr val="FF3300"/>
                </a:solidFill>
              </a:rPr>
              <a:t>!”</a:t>
            </a:r>
            <a:endParaRPr lang="ru-RU" sz="4800" dirty="0">
              <a:solidFill>
                <a:srgbClr val="FF3300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25" y="5572125"/>
            <a:ext cx="1108075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8"/>
          <p:cNvSpPr>
            <a:spLocks noGrp="1"/>
          </p:cNvSpPr>
          <p:nvPr>
            <p:ph type="title"/>
          </p:nvPr>
        </p:nvSpPr>
        <p:spPr>
          <a:xfrm>
            <a:off x="1214438" y="1357313"/>
            <a:ext cx="3643312" cy="508000"/>
          </a:xfrm>
          <a:blipFill dpi="0" rotWithShape="1">
            <a:blip r:embed="rId2" cstate="print"/>
            <a:srcRect/>
            <a:tile tx="0" ty="0" sx="100000" sy="100000" flip="none" algn="tl"/>
          </a:blip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smtClean="0">
                <a:solidFill>
                  <a:srgbClr val="FF0000"/>
                </a:solidFill>
              </a:rPr>
              <a:t>ПРИВЕТСТВИЕ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176338" y="2492375"/>
            <a:ext cx="7643812" cy="1651000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>
              <a:buFontTx/>
              <a:buNone/>
            </a:pPr>
            <a:r>
              <a:rPr lang="ru-RU" sz="3200" smtClean="0">
                <a:solidFill>
                  <a:srgbClr val="7030A0"/>
                </a:solidFill>
              </a:rPr>
              <a:t>Чтоб нам КВН не нарушить порядок-</a:t>
            </a:r>
          </a:p>
          <a:p>
            <a:pPr>
              <a:buFontTx/>
              <a:buNone/>
            </a:pPr>
            <a:r>
              <a:rPr lang="ru-RU" sz="3200" smtClean="0">
                <a:solidFill>
                  <a:srgbClr val="7030A0"/>
                </a:solidFill>
              </a:rPr>
              <a:t>Приветствия ваши мы выслушать рады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25" y="5572125"/>
            <a:ext cx="1108075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3"/>
          <p:cNvSpPr>
            <a:spLocks noGrp="1"/>
          </p:cNvSpPr>
          <p:nvPr>
            <p:ph type="title"/>
          </p:nvPr>
        </p:nvSpPr>
        <p:spPr>
          <a:xfrm>
            <a:off x="1571625" y="1571625"/>
            <a:ext cx="6572250" cy="508000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r>
              <a:rPr lang="ru-RU" smtClean="0">
                <a:solidFill>
                  <a:srgbClr val="FF3300"/>
                </a:solidFill>
              </a:rPr>
              <a:t>РАЗМИНКА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1500188" y="2357438"/>
            <a:ext cx="7072312" cy="2571750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r>
              <a:rPr lang="ru-RU" sz="3600" smtClean="0">
                <a:solidFill>
                  <a:srgbClr val="7030A0"/>
                </a:solidFill>
              </a:rPr>
              <a:t>Чтоб всё в КВН-е прошло без заминки</a:t>
            </a:r>
          </a:p>
          <a:p>
            <a:r>
              <a:rPr lang="ru-RU" sz="3600" smtClean="0">
                <a:solidFill>
                  <a:srgbClr val="7030A0"/>
                </a:solidFill>
              </a:rPr>
              <a:t>Его мы начнём…, ну конечно, с разминки 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25" y="5572125"/>
            <a:ext cx="1108075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10800000" flipV="1">
            <a:off x="1285875" y="1500188"/>
            <a:ext cx="6553200" cy="571500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ПОЛЕ ЧУДЕС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176338" y="3071813"/>
            <a:ext cx="7643812" cy="1214437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6"/>
                </a:solidFill>
              </a:rPr>
              <a:t>Мы к фразе проявим сейчас интерес</a:t>
            </a:r>
          </a:p>
          <a:p>
            <a:pPr>
              <a:defRPr/>
            </a:pPr>
            <a:r>
              <a:rPr lang="ru-RU" dirty="0" smtClean="0">
                <a:solidFill>
                  <a:schemeClr val="accent6"/>
                </a:solidFill>
              </a:rPr>
              <a:t>И вас приглашаем на </a:t>
            </a:r>
            <a:r>
              <a:rPr lang="ru-RU" i="1" dirty="0" smtClean="0">
                <a:solidFill>
                  <a:srgbClr val="FF0000"/>
                </a:solidFill>
              </a:rPr>
              <a:t>Поле Чудес!</a:t>
            </a:r>
            <a:endParaRPr lang="ru-RU" i="1" dirty="0">
              <a:solidFill>
                <a:srgbClr val="FF0000"/>
              </a:solidFill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25" y="5572125"/>
            <a:ext cx="1108075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214313" y="1984375"/>
            <a:ext cx="8929687" cy="2730500"/>
          </a:xfrm>
        </p:spPr>
        <p:txBody>
          <a:bodyPr/>
          <a:lstStyle/>
          <a:p>
            <a:r>
              <a:rPr lang="ru-RU" smtClean="0"/>
              <a:t>Число, как много в этом слове</a:t>
            </a:r>
            <a:br>
              <a:rPr lang="ru-RU" smtClean="0"/>
            </a:br>
            <a:r>
              <a:rPr lang="ru-RU" smtClean="0"/>
              <a:t>Для математики, друзья!</a:t>
            </a:r>
            <a:br>
              <a:rPr lang="ru-RU" smtClean="0"/>
            </a:br>
            <a:r>
              <a:rPr lang="ru-RU" smtClean="0"/>
              <a:t>Но и в простой , обычной жизни</a:t>
            </a:r>
            <a:br>
              <a:rPr lang="ru-RU" smtClean="0"/>
            </a:br>
            <a:r>
              <a:rPr lang="ru-RU" smtClean="0"/>
              <a:t>Без чисел нам никак нельзя!</a:t>
            </a:r>
          </a:p>
        </p:txBody>
      </p:sp>
      <p:pic>
        <p:nvPicPr>
          <p:cNvPr id="819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286625" y="5572125"/>
            <a:ext cx="1108075" cy="74771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188913"/>
            <a:ext cx="6553200" cy="508000"/>
          </a:xfrm>
        </p:spPr>
        <p:txBody>
          <a:bodyPr/>
          <a:lstStyle/>
          <a:p>
            <a:pPr algn="ctr" eaLnBrk="1" hangingPunct="1"/>
            <a:r>
              <a:rPr lang="ru-RU" b="1" smtClean="0"/>
              <a:t>ЗАДАЧА  1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765175"/>
            <a:ext cx="8785225" cy="39592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b="1" dirty="0" smtClean="0"/>
              <a:t> 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Сколько лет сиднем просидел на печи Илья Муромец? Известно, что если бы он просидел ещё 2 раза по столько, то его возраст составил бы наибольшее двузначное число.</a:t>
            </a:r>
          </a:p>
        </p:txBody>
      </p:sp>
      <p:pic>
        <p:nvPicPr>
          <p:cNvPr id="283652" name="Picture 4" descr="skazka_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3644900"/>
            <a:ext cx="395922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25" y="5572125"/>
            <a:ext cx="1108075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96253E-6 L 0.12604 -3.96253E-6 " pathEditMode="relative" ptsTypes="AA">
                                      <p:cBhvr>
                                        <p:cTn id="6" dur="50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333375"/>
            <a:ext cx="6553200" cy="508000"/>
          </a:xfrm>
        </p:spPr>
        <p:txBody>
          <a:bodyPr/>
          <a:lstStyle/>
          <a:p>
            <a:pPr algn="ctr" eaLnBrk="1" hangingPunct="1"/>
            <a:r>
              <a:rPr lang="ru-RU" sz="4000" b="1" smtClean="0"/>
              <a:t>ЗАДАЧА №2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640762" cy="39592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  Барон Мюнхгаузен пересчитал число волшебных волос в бороде старика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Хоттабыча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. Оно оказалось равным сумме наименьшего трёхзначного числа и наибольшего двузначного. Что это за число?</a:t>
            </a:r>
          </a:p>
        </p:txBody>
      </p:sp>
      <p:pic>
        <p:nvPicPr>
          <p:cNvPr id="4" name="Picture 4" descr="00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141663"/>
            <a:ext cx="2636838" cy="360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1024" descr="00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4438" y="4149725"/>
            <a:ext cx="1665287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25" y="5572125"/>
            <a:ext cx="1108075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260350"/>
            <a:ext cx="6553200" cy="508000"/>
          </a:xfrm>
        </p:spPr>
        <p:txBody>
          <a:bodyPr/>
          <a:lstStyle/>
          <a:p>
            <a:pPr algn="ctr" eaLnBrk="1" hangingPunct="1"/>
            <a:r>
              <a:rPr lang="ru-RU" sz="4000" b="1" smtClean="0"/>
              <a:t>ЗАДАЧА №3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569325" cy="39592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b="1" smtClean="0">
                <a:solidFill>
                  <a:srgbClr val="000000"/>
                </a:solidFill>
              </a:rPr>
              <a:t>   </a:t>
            </a:r>
            <a:r>
              <a:rPr lang="ru-RU" smtClean="0">
                <a:solidFill>
                  <a:srgbClr val="000000"/>
                </a:solidFill>
              </a:rPr>
              <a:t>Раздели самое маленькое четырёхзначное число на наименьшее двузначное число и узнаешь, сколько лет не умывалась и не чистила зубы злая волшебница Гингема из повести-сказки А. Волкова "Волшебник Изумрудного города".</a:t>
            </a:r>
          </a:p>
        </p:txBody>
      </p:sp>
      <p:pic>
        <p:nvPicPr>
          <p:cNvPr id="11268" name="Picture 4" descr="h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3500438"/>
            <a:ext cx="3152775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25" y="5572125"/>
            <a:ext cx="1108075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asivo">
  <a:themeElements>
    <a:clrScheme name="krasivo 3">
      <a:dk1>
        <a:srgbClr val="4D4D4D"/>
      </a:dk1>
      <a:lt1>
        <a:srgbClr val="FFFFFF"/>
      </a:lt1>
      <a:dk2>
        <a:srgbClr val="4D4D4D"/>
      </a:dk2>
      <a:lt2>
        <a:srgbClr val="003399"/>
      </a:lt2>
      <a:accent1>
        <a:srgbClr val="66CCFF"/>
      </a:accent1>
      <a:accent2>
        <a:srgbClr val="3366FF"/>
      </a:accent2>
      <a:accent3>
        <a:srgbClr val="FFFFFF"/>
      </a:accent3>
      <a:accent4>
        <a:srgbClr val="404040"/>
      </a:accent4>
      <a:accent5>
        <a:srgbClr val="B8E2FF"/>
      </a:accent5>
      <a:accent6>
        <a:srgbClr val="2D5CE7"/>
      </a:accent6>
      <a:hlink>
        <a:srgbClr val="FFCC00"/>
      </a:hlink>
      <a:folHlink>
        <a:srgbClr val="DDDDDD"/>
      </a:folHlink>
    </a:clrScheme>
    <a:fontScheme name="krasiv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rasivo 1">
        <a:dk1>
          <a:srgbClr val="4D4D4D"/>
        </a:dk1>
        <a:lt1>
          <a:srgbClr val="FFFFFF"/>
        </a:lt1>
        <a:dk2>
          <a:srgbClr val="4D4D4D"/>
        </a:dk2>
        <a:lt2>
          <a:srgbClr val="0099FF"/>
        </a:lt2>
        <a:accent1>
          <a:srgbClr val="003399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B9D6E7"/>
        </a:accent6>
        <a:hlink>
          <a:srgbClr val="66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sivo 2">
        <a:dk1>
          <a:srgbClr val="333333"/>
        </a:dk1>
        <a:lt1>
          <a:srgbClr val="FFFFFF"/>
        </a:lt1>
        <a:dk2>
          <a:srgbClr val="808080"/>
        </a:dk2>
        <a:lt2>
          <a:srgbClr val="003366"/>
        </a:lt2>
        <a:accent1>
          <a:srgbClr val="6699FF"/>
        </a:accent1>
        <a:accent2>
          <a:srgbClr val="990000"/>
        </a:accent2>
        <a:accent3>
          <a:srgbClr val="FFFFFF"/>
        </a:accent3>
        <a:accent4>
          <a:srgbClr val="2A2A2A"/>
        </a:accent4>
        <a:accent5>
          <a:srgbClr val="B8CAFF"/>
        </a:accent5>
        <a:accent6>
          <a:srgbClr val="8A0000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sivo 3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CCFF"/>
        </a:accent1>
        <a:accent2>
          <a:srgbClr val="3366FF"/>
        </a:accent2>
        <a:accent3>
          <a:srgbClr val="FFFFFF"/>
        </a:accent3>
        <a:accent4>
          <a:srgbClr val="404040"/>
        </a:accent4>
        <a:accent5>
          <a:srgbClr val="B8E2FF"/>
        </a:accent5>
        <a:accent6>
          <a:srgbClr val="2D5CE7"/>
        </a:accent6>
        <a:hlink>
          <a:srgbClr val="FFCC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sivo 4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3366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2D5C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sivo 5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B90000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sivo 6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99CC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8AB9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krasivo</Template>
  <TotalTime>569</TotalTime>
  <Words>471</Words>
  <Application>Microsoft Office PowerPoint</Application>
  <PresentationFormat>Экран (4:3)</PresentationFormat>
  <Paragraphs>52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Tahoma</vt:lpstr>
      <vt:lpstr>krasivo</vt:lpstr>
      <vt:lpstr>Математический КВН</vt:lpstr>
      <vt:lpstr>В добрый путь!</vt:lpstr>
      <vt:lpstr>ПРИВЕТСТВИЕ</vt:lpstr>
      <vt:lpstr>РАЗМИНКА</vt:lpstr>
      <vt:lpstr>ПОЛЕ ЧУДЕС</vt:lpstr>
      <vt:lpstr>Число, как много в этом слове Для математики, друзья! Но и в простой , обычной жизни Без чисел нам никак нельзя!</vt:lpstr>
      <vt:lpstr>ЗАДАЧА  1</vt:lpstr>
      <vt:lpstr>ЗАДАЧА №2</vt:lpstr>
      <vt:lpstr>ЗАДАЧА №3</vt:lpstr>
      <vt:lpstr>Эдиссон Т. Говорил:»Человек состоит из1% вдохновения 90 % потения»</vt:lpstr>
      <vt:lpstr>Конкурс капитанов</vt:lpstr>
      <vt:lpstr>ЗАДАЧА №4</vt:lpstr>
      <vt:lpstr>Слайд 13</vt:lpstr>
      <vt:lpstr>Старинная задача</vt:lpstr>
      <vt:lpstr>Домашнее задание</vt:lpstr>
      <vt:lpstr>Подведение итогов</vt:lpstr>
    </vt:vector>
  </TitlesOfParts>
  <Company>Sharapova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Olga</dc:creator>
  <cp:lastModifiedBy>RePack by SPecialiST</cp:lastModifiedBy>
  <cp:revision>40</cp:revision>
  <dcterms:created xsi:type="dcterms:W3CDTF">2010-07-11T11:38:11Z</dcterms:created>
  <dcterms:modified xsi:type="dcterms:W3CDTF">2018-03-20T16:49:15Z</dcterms:modified>
</cp:coreProperties>
</file>